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4"/>
  </p:notesMasterIdLst>
  <p:sldIdLst>
    <p:sldId id="256" r:id="rId2"/>
    <p:sldId id="257" r:id="rId3"/>
    <p:sldId id="282" r:id="rId4"/>
    <p:sldId id="287" r:id="rId5"/>
    <p:sldId id="286" r:id="rId6"/>
    <p:sldId id="311" r:id="rId7"/>
    <p:sldId id="273" r:id="rId8"/>
    <p:sldId id="274" r:id="rId9"/>
    <p:sldId id="290" r:id="rId10"/>
    <p:sldId id="289" r:id="rId11"/>
    <p:sldId id="312" r:id="rId12"/>
    <p:sldId id="283" r:id="rId13"/>
    <p:sldId id="292" r:id="rId14"/>
    <p:sldId id="293" r:id="rId15"/>
    <p:sldId id="291" r:id="rId16"/>
    <p:sldId id="294" r:id="rId17"/>
    <p:sldId id="284" r:id="rId18"/>
    <p:sldId id="296" r:id="rId19"/>
    <p:sldId id="298" r:id="rId20"/>
    <p:sldId id="295" r:id="rId21"/>
    <p:sldId id="297" r:id="rId22"/>
    <p:sldId id="300" r:id="rId23"/>
    <p:sldId id="299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02" r:id="rId32"/>
    <p:sldId id="310" r:id="rId3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Montserrat Medium" panose="020B0604020202020204" charset="0"/>
      <p:regular r:id="rId40"/>
      <p:bold r:id="rId41"/>
      <p:italic r:id="rId42"/>
      <p:boldItalic r:id="rId43"/>
    </p:embeddedFont>
    <p:embeddedFont>
      <p:font typeface="Work Sans" panose="020B0604020202020204" charset="0"/>
      <p:regular r:id="rId44"/>
      <p:bold r:id="rId45"/>
    </p:embeddedFont>
    <p:embeddedFont>
      <p:font typeface="Work Sans Light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79166666666664E-2"/>
          <c:y val="0.13154699803149603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0.9</c:v>
                </c:pt>
                <c:pt idx="4">
                  <c:v>2</c:v>
                </c:pt>
                <c:pt idx="5">
                  <c:v>2.8</c:v>
                </c:pt>
                <c:pt idx="6">
                  <c:v>3</c:v>
                </c:pt>
                <c:pt idx="7">
                  <c:v>3.1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E4-47BF-B8D2-060EC7C72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0078718914814E-2"/>
          <c:y val="8.9928841283250946E-2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-0.38076300000000002</c:v>
                </c:pt>
                <c:pt idx="1">
                  <c:v>-1.2450639999999999</c:v>
                </c:pt>
                <c:pt idx="2">
                  <c:v>1.0652509999999999</c:v>
                </c:pt>
                <c:pt idx="3">
                  <c:v>0.50423099999999998</c:v>
                </c:pt>
                <c:pt idx="4">
                  <c:v>-0.49906699999999998</c:v>
                </c:pt>
                <c:pt idx="5">
                  <c:v>0.50423099999999998</c:v>
                </c:pt>
                <c:pt idx="6">
                  <c:v>0.480074</c:v>
                </c:pt>
                <c:pt idx="7">
                  <c:v>-6.4743999999999996E-2</c:v>
                </c:pt>
                <c:pt idx="8">
                  <c:v>-1.539787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2"/>
          <c:min val="-2.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0078718914814E-2"/>
          <c:y val="8.9928841283250946E-2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-0.38076300000000002</c:v>
                </c:pt>
                <c:pt idx="1">
                  <c:v>-1.2450639999999999</c:v>
                </c:pt>
                <c:pt idx="2">
                  <c:v>1.0652509999999999</c:v>
                </c:pt>
                <c:pt idx="3">
                  <c:v>0.50423099999999998</c:v>
                </c:pt>
                <c:pt idx="4">
                  <c:v>-0.49906699999999998</c:v>
                </c:pt>
                <c:pt idx="5">
                  <c:v>0.50423099999999998</c:v>
                </c:pt>
                <c:pt idx="6">
                  <c:v>0.480074</c:v>
                </c:pt>
                <c:pt idx="7">
                  <c:v>-6.4743999999999996E-2</c:v>
                </c:pt>
                <c:pt idx="8">
                  <c:v>-1.539787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2"/>
          <c:min val="-2.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79166666666664E-2"/>
          <c:y val="0.13154699803149603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0.9</c:v>
                </c:pt>
                <c:pt idx="4">
                  <c:v>2</c:v>
                </c:pt>
                <c:pt idx="5">
                  <c:v>2.8</c:v>
                </c:pt>
                <c:pt idx="6">
                  <c:v>3</c:v>
                </c:pt>
                <c:pt idx="7">
                  <c:v>3.1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E4-47BF-B8D2-060EC7C72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1.25</c:v>
                </c:pt>
                <c:pt idx="1">
                  <c:v>1.5</c:v>
                </c:pt>
                <c:pt idx="2">
                  <c:v>1.75</c:v>
                </c:pt>
                <c:pt idx="3">
                  <c:v>2</c:v>
                </c:pt>
                <c:pt idx="4">
                  <c:v>2.25</c:v>
                </c:pt>
                <c:pt idx="5">
                  <c:v>2.5</c:v>
                </c:pt>
                <c:pt idx="6">
                  <c:v>2.75</c:v>
                </c:pt>
                <c:pt idx="7">
                  <c:v>3</c:v>
                </c:pt>
                <c:pt idx="8">
                  <c:v>3.25</c:v>
                </c:pt>
                <c:pt idx="9">
                  <c:v>3.5</c:v>
                </c:pt>
                <c:pt idx="10">
                  <c:v>3.75</c:v>
                </c:pt>
                <c:pt idx="11">
                  <c:v>4</c:v>
                </c:pt>
                <c:pt idx="12">
                  <c:v>4.25</c:v>
                </c:pt>
                <c:pt idx="13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39-4C5A-829E-EC9C8DBA3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4733264"/>
        <c:axId val="1672778928"/>
      </c:scatterChart>
      <c:valAx>
        <c:axId val="117473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778928"/>
        <c:crosses val="autoZero"/>
        <c:crossBetween val="midCat"/>
      </c:valAx>
      <c:valAx>
        <c:axId val="167277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74733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1.25</c:v>
                </c:pt>
                <c:pt idx="1">
                  <c:v>1.5</c:v>
                </c:pt>
                <c:pt idx="2">
                  <c:v>1.75</c:v>
                </c:pt>
                <c:pt idx="3">
                  <c:v>2</c:v>
                </c:pt>
                <c:pt idx="4">
                  <c:v>2.25</c:v>
                </c:pt>
                <c:pt idx="5">
                  <c:v>2.5</c:v>
                </c:pt>
                <c:pt idx="6">
                  <c:v>2.75</c:v>
                </c:pt>
                <c:pt idx="7">
                  <c:v>3</c:v>
                </c:pt>
                <c:pt idx="8">
                  <c:v>3.25</c:v>
                </c:pt>
                <c:pt idx="9">
                  <c:v>3.5</c:v>
                </c:pt>
                <c:pt idx="10">
                  <c:v>3.75</c:v>
                </c:pt>
                <c:pt idx="11">
                  <c:v>4</c:v>
                </c:pt>
                <c:pt idx="12">
                  <c:v>4.25</c:v>
                </c:pt>
                <c:pt idx="13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39-4C5A-829E-EC9C8DBA3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4733264"/>
        <c:axId val="1672778928"/>
      </c:scatterChart>
      <c:valAx>
        <c:axId val="117473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778928"/>
        <c:crosses val="autoZero"/>
        <c:crossBetween val="midCat"/>
      </c:valAx>
      <c:valAx>
        <c:axId val="167277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74733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79166666666664E-2"/>
          <c:y val="0.13154699803149603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79166666666664E-2"/>
          <c:y val="0.13154699803149603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79166666666664E-2"/>
          <c:y val="0.13154699803149603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0.9</c:v>
                </c:pt>
                <c:pt idx="4">
                  <c:v>2</c:v>
                </c:pt>
                <c:pt idx="5">
                  <c:v>2.8</c:v>
                </c:pt>
                <c:pt idx="6">
                  <c:v>3</c:v>
                </c:pt>
                <c:pt idx="7">
                  <c:v>3.1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0078718914814E-2"/>
          <c:y val="8.9928841283250946E-2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0.9</c:v>
                </c:pt>
                <c:pt idx="4">
                  <c:v>2</c:v>
                </c:pt>
                <c:pt idx="5">
                  <c:v>2.8</c:v>
                </c:pt>
                <c:pt idx="6">
                  <c:v>3</c:v>
                </c:pt>
                <c:pt idx="7">
                  <c:v>3.1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4.5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0078718914814E-2"/>
          <c:y val="8.9928841283250946E-2"/>
          <c:w val="0.91535941601049864"/>
          <c:h val="0.7837861712598425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-0.38076300000000002</c:v>
                </c:pt>
                <c:pt idx="1">
                  <c:v>-1.2450639999999999</c:v>
                </c:pt>
                <c:pt idx="2">
                  <c:v>1.0652509999999999</c:v>
                </c:pt>
                <c:pt idx="3">
                  <c:v>0.50423099999999998</c:v>
                </c:pt>
                <c:pt idx="4">
                  <c:v>-0.49906699999999998</c:v>
                </c:pt>
                <c:pt idx="5">
                  <c:v>0.50423099999999998</c:v>
                </c:pt>
                <c:pt idx="6">
                  <c:v>0.480074</c:v>
                </c:pt>
                <c:pt idx="7">
                  <c:v>-6.4743999999999996E-2</c:v>
                </c:pt>
                <c:pt idx="8">
                  <c:v>-1.539787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1B-4427-9D17-617364E70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1165552"/>
        <c:axId val="1495753968"/>
      </c:scatterChart>
      <c:valAx>
        <c:axId val="1391165552"/>
        <c:scaling>
          <c:orientation val="minMax"/>
          <c:max val="2"/>
          <c:min val="-2.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95753968"/>
        <c:crosses val="autoZero"/>
        <c:crossBetween val="midCat"/>
      </c:valAx>
      <c:valAx>
        <c:axId val="1495753968"/>
        <c:scaling>
          <c:orientation val="minMax"/>
          <c:max val="0.30000000000000004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1165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0.03176</cdr:x>
      <cdr:y>0.12556</cdr:y>
    </cdr:from>
    <cdr:to>
      <cdr:x>0.94877</cdr:x>
      <cdr:y>0.48023</cdr:y>
    </cdr:to>
    <cdr:sp macro="" textlink="">
      <cdr:nvSpPr>
        <cdr:cNvPr id="4" name="Freeform: Shape 3">
          <a:extLst xmlns:a="http://schemas.openxmlformats.org/drawingml/2006/main">
            <a:ext uri="{FF2B5EF4-FFF2-40B4-BE49-F238E27FC236}">
              <a16:creationId xmlns:a16="http://schemas.microsoft.com/office/drawing/2014/main" id="{0A4589DF-9104-46EB-A38C-DCE0F961A2BC}"/>
            </a:ext>
          </a:extLst>
        </cdr:cNvPr>
        <cdr:cNvSpPr/>
      </cdr:nvSpPr>
      <cdr:spPr>
        <a:xfrm xmlns:a="http://schemas.openxmlformats.org/drawingml/2006/main">
          <a:off x="214745" y="291607"/>
          <a:ext cx="6199910" cy="823684"/>
        </a:xfrm>
        <a:custGeom xmlns:a="http://schemas.openxmlformats.org/drawingml/2006/main">
          <a:avLst/>
          <a:gdLst>
            <a:gd name="connsiteX0" fmla="*/ 0 w 6199910"/>
            <a:gd name="connsiteY0" fmla="*/ 747484 h 823684"/>
            <a:gd name="connsiteX1" fmla="*/ 630382 w 6199910"/>
            <a:gd name="connsiteY1" fmla="*/ 602012 h 823684"/>
            <a:gd name="connsiteX2" fmla="*/ 990600 w 6199910"/>
            <a:gd name="connsiteY2" fmla="*/ 54757 h 823684"/>
            <a:gd name="connsiteX3" fmla="*/ 1662546 w 6199910"/>
            <a:gd name="connsiteY3" fmla="*/ 276430 h 823684"/>
            <a:gd name="connsiteX4" fmla="*/ 2514600 w 6199910"/>
            <a:gd name="connsiteY4" fmla="*/ 518884 h 823684"/>
            <a:gd name="connsiteX5" fmla="*/ 3595255 w 6199910"/>
            <a:gd name="connsiteY5" fmla="*/ 304139 h 823684"/>
            <a:gd name="connsiteX6" fmla="*/ 4177146 w 6199910"/>
            <a:gd name="connsiteY6" fmla="*/ 6266 h 823684"/>
            <a:gd name="connsiteX7" fmla="*/ 4752110 w 6199910"/>
            <a:gd name="connsiteY7" fmla="*/ 144812 h 823684"/>
            <a:gd name="connsiteX8" fmla="*/ 5590310 w 6199910"/>
            <a:gd name="connsiteY8" fmla="*/ 636648 h 823684"/>
            <a:gd name="connsiteX9" fmla="*/ 6199910 w 6199910"/>
            <a:gd name="connsiteY9" fmla="*/ 823684 h 823684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</a:cxnLst>
          <a:rect l="l" t="t" r="r" b="b"/>
          <a:pathLst>
            <a:path w="6199910" h="823684">
              <a:moveTo>
                <a:pt x="0" y="747484"/>
              </a:moveTo>
              <a:cubicBezTo>
                <a:pt x="232641" y="732475"/>
                <a:pt x="465282" y="717466"/>
                <a:pt x="630382" y="602012"/>
              </a:cubicBezTo>
              <a:cubicBezTo>
                <a:pt x="795482" y="486557"/>
                <a:pt x="818573" y="109021"/>
                <a:pt x="990600" y="54757"/>
              </a:cubicBezTo>
              <a:cubicBezTo>
                <a:pt x="1162627" y="493"/>
                <a:pt x="1408546" y="199075"/>
                <a:pt x="1662546" y="276430"/>
              </a:cubicBezTo>
              <a:cubicBezTo>
                <a:pt x="1916546" y="353784"/>
                <a:pt x="2192482" y="514266"/>
                <a:pt x="2514600" y="518884"/>
              </a:cubicBezTo>
              <a:cubicBezTo>
                <a:pt x="2836718" y="523502"/>
                <a:pt x="3318164" y="389575"/>
                <a:pt x="3595255" y="304139"/>
              </a:cubicBezTo>
              <a:cubicBezTo>
                <a:pt x="3872346" y="218703"/>
                <a:pt x="3984337" y="32820"/>
                <a:pt x="4177146" y="6266"/>
              </a:cubicBezTo>
              <a:cubicBezTo>
                <a:pt x="4369955" y="-20288"/>
                <a:pt x="4516583" y="39748"/>
                <a:pt x="4752110" y="144812"/>
              </a:cubicBezTo>
              <a:cubicBezTo>
                <a:pt x="4987637" y="249876"/>
                <a:pt x="5349010" y="523503"/>
                <a:pt x="5590310" y="636648"/>
              </a:cubicBezTo>
              <a:cubicBezTo>
                <a:pt x="5831610" y="749793"/>
                <a:pt x="6101774" y="801748"/>
                <a:pt x="6199910" y="823684"/>
              </a:cubicBez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accent5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5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50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1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3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68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18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31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96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36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2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586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55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553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270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11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50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4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056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67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73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49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812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40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36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0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7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65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994a556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994a556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35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chart" Target="../charts/chart4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altonboard.com/probabilityexamplesinlife" TargetMode="External"/><Relationship Id="rId5" Type="http://schemas.openxmlformats.org/officeDocument/2006/relationships/image" Target="../media/image29.png"/><Relationship Id="rId4" Type="http://schemas.openxmlformats.org/officeDocument/2006/relationships/chart" Target="../charts/char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altonboard.com/probabilityexamplesinlife" TargetMode="External"/><Relationship Id="rId5" Type="http://schemas.openxmlformats.org/officeDocument/2006/relationships/image" Target="../media/image29.png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1950075" y="36782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Descriptive Statistics</a:t>
            </a:r>
            <a:endParaRPr sz="12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2058424" y="4090150"/>
            <a:ext cx="2159829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991899" y="4099150"/>
            <a:ext cx="2293099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JANUARY</a:t>
            </a:r>
            <a:r>
              <a:rPr lang="en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07 2020 | </a:t>
            </a: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SAO PAULO</a:t>
            </a:r>
            <a:endParaRPr sz="10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Statistics Foundation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C6E8C8-620F-412C-AA8A-67564345F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8330"/>
              </p:ext>
            </p:extLst>
          </p:nvPr>
        </p:nvGraphicFramePr>
        <p:xfrm>
          <a:off x="355974" y="1712230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0EEFF8F-B417-4E91-BC3F-F2E7E3DCB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27878"/>
              </p:ext>
            </p:extLst>
          </p:nvPr>
        </p:nvGraphicFramePr>
        <p:xfrm>
          <a:off x="355974" y="3433984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055827A8-A652-4218-A896-167D4608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44423"/>
              </p:ext>
            </p:extLst>
          </p:nvPr>
        </p:nvGraphicFramePr>
        <p:xfrm>
          <a:off x="355970" y="2573107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437711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91A9965F-D20C-4EB7-B0F6-1EE5793D8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40436"/>
              </p:ext>
            </p:extLst>
          </p:nvPr>
        </p:nvGraphicFramePr>
        <p:xfrm>
          <a:off x="355974" y="4287565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545512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01A7D-FAA5-4CEC-88A8-9052A74FE5CE}"/>
                  </a:ext>
                </a:extLst>
              </p:cNvPr>
              <p:cNvSpPr txBox="1"/>
              <p:nvPr/>
            </p:nvSpPr>
            <p:spPr>
              <a:xfrm>
                <a:off x="4218260" y="1488918"/>
                <a:ext cx="3747957" cy="44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10+31+17+21+25+17+12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01A7D-FAA5-4CEC-88A8-9052A74F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60" y="1488918"/>
                <a:ext cx="3747957" cy="443326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9B471-AB90-4C5F-920E-14DE2BFEFA2F}"/>
                  </a:ext>
                </a:extLst>
              </p:cNvPr>
              <p:cNvSpPr txBox="1"/>
              <p:nvPr/>
            </p:nvSpPr>
            <p:spPr>
              <a:xfrm>
                <a:off x="5266803" y="2376326"/>
                <a:ext cx="3587967" cy="44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10+31+17+21+25+17+12+1000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9B471-AB90-4C5F-920E-14DE2BFE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03" y="2376326"/>
                <a:ext cx="3587967" cy="443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FF0A2-D910-4B91-A674-2214485C4F8B}"/>
                  </a:ext>
                </a:extLst>
              </p:cNvPr>
              <p:cNvSpPr txBox="1"/>
              <p:nvPr/>
            </p:nvSpPr>
            <p:spPr>
              <a:xfrm>
                <a:off x="4529588" y="1891506"/>
                <a:ext cx="10243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FF0A2-D910-4B91-A674-2214485C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588" y="1891506"/>
                <a:ext cx="102439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1E2E9-6CFA-4ECB-BC6C-2876385B07D1}"/>
                  </a:ext>
                </a:extLst>
              </p:cNvPr>
              <p:cNvSpPr txBox="1"/>
              <p:nvPr/>
            </p:nvSpPr>
            <p:spPr>
              <a:xfrm>
                <a:off x="5210382" y="2819652"/>
                <a:ext cx="1429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141,625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1E2E9-6CFA-4ECB-BC6C-2876385B0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82" y="2819652"/>
                <a:ext cx="142958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484B74-1D40-4A1D-A7B5-A2017E0D1847}"/>
                  </a:ext>
                </a:extLst>
              </p:cNvPr>
              <p:cNvSpPr txBox="1"/>
              <p:nvPr/>
            </p:nvSpPr>
            <p:spPr>
              <a:xfrm>
                <a:off x="4529588" y="3480904"/>
                <a:ext cx="1184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𝑀𝑒𝑑𝑖𝑎𝑛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484B74-1D40-4A1D-A7B5-A2017E0D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588" y="3480904"/>
                <a:ext cx="118496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7E669-7039-4530-BE1D-488D4FBB7C41}"/>
                  </a:ext>
                </a:extLst>
              </p:cNvPr>
              <p:cNvSpPr txBox="1"/>
              <p:nvPr/>
            </p:nvSpPr>
            <p:spPr>
              <a:xfrm>
                <a:off x="5266803" y="4233688"/>
                <a:ext cx="1892457" cy="453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𝑀𝑒𝑑𝑖𝑎𝑛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17+21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7E669-7039-4530-BE1D-488D4FBB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03" y="4233688"/>
                <a:ext cx="1892457" cy="4539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86;p44">
            <a:extLst>
              <a:ext uri="{FF2B5EF4-FFF2-40B4-BE49-F238E27FC236}">
                <a16:creationId xmlns:a16="http://schemas.microsoft.com/office/drawing/2014/main" id="{B21A66CB-F266-4014-80EC-1B659D901AA1}"/>
              </a:ext>
            </a:extLst>
          </p:cNvPr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– Mean and Median</a:t>
            </a:r>
          </a:p>
        </p:txBody>
      </p:sp>
    </p:spTree>
    <p:extLst>
      <p:ext uri="{BB962C8B-B14F-4D97-AF65-F5344CB8AC3E}">
        <p14:creationId xmlns:p14="http://schemas.microsoft.com/office/powerpoint/2010/main" val="336239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C6E8C8-620F-412C-AA8A-67564345FE4B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1712230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0EEFF8F-B417-4E91-BC3F-F2E7E3DCB16E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3433984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055827A8-A652-4218-A896-167D460889DF}"/>
              </a:ext>
            </a:extLst>
          </p:cNvPr>
          <p:cNvGraphicFramePr>
            <a:graphicFrameLocks noGrp="1"/>
          </p:cNvGraphicFramePr>
          <p:nvPr/>
        </p:nvGraphicFramePr>
        <p:xfrm>
          <a:off x="355970" y="2573107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437711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91A9965F-D20C-4EB7-B0F6-1EE5793D87D7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4287565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545512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01A7D-FAA5-4CEC-88A8-9052A74FE5CE}"/>
                  </a:ext>
                </a:extLst>
              </p:cNvPr>
              <p:cNvSpPr txBox="1"/>
              <p:nvPr/>
            </p:nvSpPr>
            <p:spPr>
              <a:xfrm>
                <a:off x="4218260" y="1488918"/>
                <a:ext cx="3747957" cy="44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10+31+17+21+25+17+12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01A7D-FAA5-4CEC-88A8-9052A74F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60" y="1488918"/>
                <a:ext cx="3747957" cy="443326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9B471-AB90-4C5F-920E-14DE2BFEFA2F}"/>
                  </a:ext>
                </a:extLst>
              </p:cNvPr>
              <p:cNvSpPr txBox="1"/>
              <p:nvPr/>
            </p:nvSpPr>
            <p:spPr>
              <a:xfrm>
                <a:off x="5266803" y="2376326"/>
                <a:ext cx="3587967" cy="44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10+31+17+21+25+17+12+1000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9B471-AB90-4C5F-920E-14DE2BFE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03" y="2376326"/>
                <a:ext cx="3587967" cy="443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FF0A2-D910-4B91-A674-2214485C4F8B}"/>
                  </a:ext>
                </a:extLst>
              </p:cNvPr>
              <p:cNvSpPr txBox="1"/>
              <p:nvPr/>
            </p:nvSpPr>
            <p:spPr>
              <a:xfrm>
                <a:off x="4529588" y="1891506"/>
                <a:ext cx="10243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FF0A2-D910-4B91-A674-2214485C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588" y="1891506"/>
                <a:ext cx="102439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1E2E9-6CFA-4ECB-BC6C-2876385B07D1}"/>
                  </a:ext>
                </a:extLst>
              </p:cNvPr>
              <p:cNvSpPr txBox="1"/>
              <p:nvPr/>
            </p:nvSpPr>
            <p:spPr>
              <a:xfrm>
                <a:off x="5210382" y="2819652"/>
                <a:ext cx="2178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𝐴𝑟𝑖𝑡h𝑚𝑒𝑡𝑖𝑐</m:t>
                      </m:r>
                      <m:r>
                        <a:rPr lang="pt-B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pt-BR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141,625</m:t>
                      </m:r>
                    </m:oMath>
                  </m:oMathPara>
                </a14:m>
                <a:endParaRPr lang="pt-BR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1E2E9-6CFA-4ECB-BC6C-2876385B0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82" y="2819652"/>
                <a:ext cx="21782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484B74-1D40-4A1D-A7B5-A2017E0D1847}"/>
                  </a:ext>
                </a:extLst>
              </p:cNvPr>
              <p:cNvSpPr txBox="1"/>
              <p:nvPr/>
            </p:nvSpPr>
            <p:spPr>
              <a:xfrm>
                <a:off x="4529588" y="3480904"/>
                <a:ext cx="1184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𝑀𝑒𝑑𝑖𝑎𝑛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484B74-1D40-4A1D-A7B5-A2017E0D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588" y="3480904"/>
                <a:ext cx="118496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7E669-7039-4530-BE1D-488D4FBB7C41}"/>
                  </a:ext>
                </a:extLst>
              </p:cNvPr>
              <p:cNvSpPr txBox="1"/>
              <p:nvPr/>
            </p:nvSpPr>
            <p:spPr>
              <a:xfrm>
                <a:off x="5266803" y="4233688"/>
                <a:ext cx="1892457" cy="453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𝑀𝑒𝑑𝑖𝑎𝑛</m:t>
                      </m:r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17+21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7E669-7039-4530-BE1D-488D4FBB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03" y="4233688"/>
                <a:ext cx="1892457" cy="4539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86;p44">
            <a:extLst>
              <a:ext uri="{FF2B5EF4-FFF2-40B4-BE49-F238E27FC236}">
                <a16:creationId xmlns:a16="http://schemas.microsoft.com/office/drawing/2014/main" id="{B21A66CB-F266-4014-80EC-1B659D901AA1}"/>
              </a:ext>
            </a:extLst>
          </p:cNvPr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– Mean and Median</a:t>
            </a:r>
          </a:p>
        </p:txBody>
      </p:sp>
    </p:spTree>
    <p:extLst>
      <p:ext uri="{BB962C8B-B14F-4D97-AF65-F5344CB8AC3E}">
        <p14:creationId xmlns:p14="http://schemas.microsoft.com/office/powerpoint/2010/main" val="334140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pt-BR" sz="2400" b="1" u="sng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Measures of Dispersion: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How the data varies? How do they jump around?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Variance, Standard Deviation, Range, 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133566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5E542AC-55A9-49D5-BBDF-02602E5B6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130319"/>
              </p:ext>
            </p:extLst>
          </p:nvPr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13F83-1B7E-424A-8259-0C93B13C9092}"/>
              </a:ext>
            </a:extLst>
          </p:cNvPr>
          <p:cNvCxnSpPr>
            <a:cxnSpLocks/>
          </p:cNvCxnSpPr>
          <p:nvPr/>
        </p:nvCxnSpPr>
        <p:spPr>
          <a:xfrm flipV="1">
            <a:off x="4149436" y="2605141"/>
            <a:ext cx="0" cy="5259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FD095D-9064-4E45-B913-09FBCF17FE9F}"/>
                  </a:ext>
                </a:extLst>
              </p:cNvPr>
              <p:cNvSpPr txBox="1"/>
              <p:nvPr/>
            </p:nvSpPr>
            <p:spPr>
              <a:xfrm>
                <a:off x="3985044" y="2338927"/>
                <a:ext cx="3359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FD095D-9064-4E45-B913-09FBCF17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044" y="2338927"/>
                <a:ext cx="335989" cy="307777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DCFC87-3925-4EF2-8F2D-C3360C193A34}"/>
                  </a:ext>
                </a:extLst>
              </p:cNvPr>
              <p:cNvSpPr txBox="1"/>
              <p:nvPr/>
            </p:nvSpPr>
            <p:spPr>
              <a:xfrm>
                <a:off x="1553793" y="260514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DCFC87-3925-4EF2-8F2D-C3360C19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93" y="2605141"/>
                <a:ext cx="4074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08CCAC-F3BD-4753-A3E8-BE732AF265D8}"/>
                  </a:ext>
                </a:extLst>
              </p:cNvPr>
              <p:cNvSpPr txBox="1"/>
              <p:nvPr/>
            </p:nvSpPr>
            <p:spPr>
              <a:xfrm>
                <a:off x="6530987" y="2605141"/>
                <a:ext cx="423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08CCAC-F3BD-4753-A3E8-BE732AF2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87" y="2605141"/>
                <a:ext cx="4234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5E542AC-55A9-49D5-BBDF-02602E5B6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83424"/>
              </p:ext>
            </p:extLst>
          </p:nvPr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813F83-1B7E-424A-8259-0C93B13C9092}"/>
              </a:ext>
            </a:extLst>
          </p:cNvPr>
          <p:cNvCxnSpPr>
            <a:cxnSpLocks/>
          </p:cNvCxnSpPr>
          <p:nvPr/>
        </p:nvCxnSpPr>
        <p:spPr>
          <a:xfrm flipV="1">
            <a:off x="4149436" y="2605141"/>
            <a:ext cx="0" cy="5259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FD095D-9064-4E45-B913-09FBCF17FE9F}"/>
                  </a:ext>
                </a:extLst>
              </p:cNvPr>
              <p:cNvSpPr txBox="1"/>
              <p:nvPr/>
            </p:nvSpPr>
            <p:spPr>
              <a:xfrm>
                <a:off x="3985044" y="2338927"/>
                <a:ext cx="3359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FD095D-9064-4E45-B913-09FBCF17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044" y="2338927"/>
                <a:ext cx="335989" cy="307777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DCFC87-3925-4EF2-8F2D-C3360C193A34}"/>
                  </a:ext>
                </a:extLst>
              </p:cNvPr>
              <p:cNvSpPr txBox="1"/>
              <p:nvPr/>
            </p:nvSpPr>
            <p:spPr>
              <a:xfrm>
                <a:off x="1553793" y="260514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DCFC87-3925-4EF2-8F2D-C3360C19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93" y="2605141"/>
                <a:ext cx="4074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08CCAC-F3BD-4753-A3E8-BE732AF265D8}"/>
                  </a:ext>
                </a:extLst>
              </p:cNvPr>
              <p:cNvSpPr txBox="1"/>
              <p:nvPr/>
            </p:nvSpPr>
            <p:spPr>
              <a:xfrm>
                <a:off x="6530987" y="2605141"/>
                <a:ext cx="423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08CCAC-F3BD-4753-A3E8-BE732AF2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87" y="2605141"/>
                <a:ext cx="4234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66BE366-575A-4CFF-B409-560B7E0FC285}"/>
              </a:ext>
            </a:extLst>
          </p:cNvPr>
          <p:cNvSpPr/>
          <p:nvPr/>
        </p:nvSpPr>
        <p:spPr>
          <a:xfrm>
            <a:off x="3300085" y="1510832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15A28"/>
                </a:solidFill>
                <a:latin typeface="Work Sans Light" panose="020B0604020202020204" charset="0"/>
              </a:rPr>
              <a:t>Range = </a:t>
            </a:r>
            <a:r>
              <a:rPr lang="pt-BR" sz="2400" b="1" dirty="0">
                <a:solidFill>
                  <a:srgbClr val="F15A28"/>
                </a:solidFill>
                <a:latin typeface="Work Sans Light" panose="020B0604020202020204" charset="0"/>
              </a:rPr>
              <a:t>x</a:t>
            </a:r>
            <a:r>
              <a:rPr lang="pt-BR" b="1" dirty="0">
                <a:solidFill>
                  <a:srgbClr val="F15A28"/>
                </a:solidFill>
                <a:latin typeface="Work Sans Light" panose="020B0604020202020204" charset="0"/>
              </a:rPr>
              <a:t>max - </a:t>
            </a:r>
            <a:r>
              <a:rPr lang="pt-BR" sz="2400" b="1" dirty="0">
                <a:solidFill>
                  <a:srgbClr val="F15A28"/>
                </a:solidFill>
                <a:latin typeface="Work Sans Light" panose="020B0604020202020204" charset="0"/>
              </a:rPr>
              <a:t>x</a:t>
            </a:r>
            <a:r>
              <a:rPr lang="pt-BR" b="1" dirty="0">
                <a:solidFill>
                  <a:srgbClr val="F15A28"/>
                </a:solidFill>
                <a:latin typeface="Work Sans Light" panose="020B0604020202020204" charset="0"/>
              </a:rPr>
              <a:t>min</a:t>
            </a:r>
            <a:endParaRPr lang="pt-BR" b="1" dirty="0">
              <a:latin typeface="Work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91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7F7A96-93C2-45C1-8D87-A3901D0CB596}"/>
              </a:ext>
            </a:extLst>
          </p:cNvPr>
          <p:cNvGrpSpPr/>
          <p:nvPr/>
        </p:nvGrpSpPr>
        <p:grpSpPr>
          <a:xfrm>
            <a:off x="480560" y="1721262"/>
            <a:ext cx="4091440" cy="2408668"/>
            <a:chOff x="2162524" y="1755381"/>
            <a:chExt cx="4091440" cy="2408668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906B055-06A5-4079-9E6D-8C3DF9308FC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8819198"/>
                </p:ext>
              </p:extLst>
            </p:nvPr>
          </p:nvGraphicFramePr>
          <p:xfrm>
            <a:off x="2162524" y="1755381"/>
            <a:ext cx="4091440" cy="2408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D48E47F-BA6C-4D35-9482-A0842D6BE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6222" y="2731527"/>
              <a:ext cx="3777742" cy="3335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DA63BB-0A5E-44A9-A157-1826B197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2158" y="2729855"/>
              <a:ext cx="0" cy="580673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DA74F-0D96-4ECD-9AA8-D5814F369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4628" y="2728185"/>
              <a:ext cx="0" cy="49874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CB2522-ACA4-4169-B763-286257FCF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446" y="2731527"/>
              <a:ext cx="0" cy="38544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3286C-D81A-4353-BE9C-0D571FE6D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664" y="2735471"/>
              <a:ext cx="0" cy="284863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DFF4EE-7B83-4ACB-85DF-ABD2509F9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062" y="2734863"/>
              <a:ext cx="0" cy="194856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2847D8-1F90-4313-8496-FB7E8B17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532" y="2749879"/>
              <a:ext cx="0" cy="70081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FAC4A4-1A1E-42BD-A1EB-BBEE65A29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045" y="2698151"/>
              <a:ext cx="0" cy="5172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F48467-8166-473E-A005-297A88648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4" y="2585098"/>
              <a:ext cx="0" cy="140162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6FFD0F-A10F-41EF-A616-CC6DE17C1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210" y="2503328"/>
              <a:ext cx="0" cy="228199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8CB0B5-9114-4101-8EFC-E196AFB93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817" y="2409485"/>
              <a:ext cx="0" cy="31453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38D6B7-5A83-47B5-9466-875462EAD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9400" y="2307699"/>
              <a:ext cx="0" cy="41715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A0D665-2B04-4A53-BB64-6FF96BB45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56" y="2219669"/>
              <a:ext cx="0" cy="51185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83BF11-6605-41F6-9490-EE36E2B3C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913" y="2094532"/>
              <a:ext cx="0" cy="629483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8B8785-96AB-4421-AB6A-CFFB6ED41298}"/>
                  </a:ext>
                </a:extLst>
              </p:cNvPr>
              <p:cNvSpPr txBox="1"/>
              <p:nvPr/>
            </p:nvSpPr>
            <p:spPr>
              <a:xfrm>
                <a:off x="4506045" y="2536007"/>
                <a:ext cx="3359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8B8785-96AB-4421-AB6A-CFFB6ED41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45" y="2536007"/>
                <a:ext cx="335989" cy="307777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B17C79-E6DC-46F1-89BF-8B1454784B59}"/>
                  </a:ext>
                </a:extLst>
              </p:cNvPr>
              <p:cNvSpPr txBox="1"/>
              <p:nvPr/>
            </p:nvSpPr>
            <p:spPr>
              <a:xfrm>
                <a:off x="916484" y="3291367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B17C79-E6DC-46F1-89BF-8B145478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84" y="3291367"/>
                <a:ext cx="4074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369009-2F5F-4466-AC3A-602F8995D334}"/>
                  </a:ext>
                </a:extLst>
              </p:cNvPr>
              <p:cNvSpPr txBox="1"/>
              <p:nvPr/>
            </p:nvSpPr>
            <p:spPr>
              <a:xfrm>
                <a:off x="1153186" y="3192814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369009-2F5F-4466-AC3A-602F8995D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86" y="3192814"/>
                <a:ext cx="41158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052137-7489-4566-A766-5005C982C2D3}"/>
                  </a:ext>
                </a:extLst>
              </p:cNvPr>
              <p:cNvSpPr txBox="1"/>
              <p:nvPr/>
            </p:nvSpPr>
            <p:spPr>
              <a:xfrm>
                <a:off x="3746224" y="1712494"/>
                <a:ext cx="423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052137-7489-4566-A766-5005C982C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24" y="1712494"/>
                <a:ext cx="4234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82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7F7A96-93C2-45C1-8D87-A3901D0CB596}"/>
              </a:ext>
            </a:extLst>
          </p:cNvPr>
          <p:cNvGrpSpPr/>
          <p:nvPr/>
        </p:nvGrpSpPr>
        <p:grpSpPr>
          <a:xfrm>
            <a:off x="480560" y="1721262"/>
            <a:ext cx="4091440" cy="2408668"/>
            <a:chOff x="2162524" y="1755381"/>
            <a:chExt cx="4091440" cy="2408668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906B055-06A5-4079-9E6D-8C3DF9308FC6}"/>
                </a:ext>
              </a:extLst>
            </p:cNvPr>
            <p:cNvGraphicFramePr/>
            <p:nvPr/>
          </p:nvGraphicFramePr>
          <p:xfrm>
            <a:off x="2162524" y="1755381"/>
            <a:ext cx="4091440" cy="2408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D48E47F-BA6C-4D35-9482-A0842D6BE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6222" y="2731527"/>
              <a:ext cx="3777742" cy="3335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DA63BB-0A5E-44A9-A157-1826B197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2158" y="2729855"/>
              <a:ext cx="0" cy="580673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DA74F-0D96-4ECD-9AA8-D5814F369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4628" y="2728185"/>
              <a:ext cx="0" cy="49874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CB2522-ACA4-4169-B763-286257FCF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446" y="2731527"/>
              <a:ext cx="0" cy="38544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3286C-D81A-4353-BE9C-0D571FE6D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663" y="2727983"/>
              <a:ext cx="0" cy="261632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DFF4EE-7B83-4ACB-85DF-ABD2509F9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062" y="2734863"/>
              <a:ext cx="0" cy="19491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2847D8-1F90-4313-8496-FB7E8B17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532" y="2749879"/>
              <a:ext cx="0" cy="70081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FAC4A4-1A1E-42BD-A1EB-BBEE65A29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045" y="2698151"/>
              <a:ext cx="0" cy="5172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F48467-8166-473E-A005-297A88648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4" y="2585098"/>
              <a:ext cx="0" cy="140162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6FFD0F-A10F-41EF-A616-CC6DE17C1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210" y="2503328"/>
              <a:ext cx="0" cy="228199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8CB0B5-9114-4101-8EFC-E196AFB93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817" y="2409485"/>
              <a:ext cx="0" cy="31453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38D6B7-5A83-47B5-9466-875462EAD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9400" y="2307699"/>
              <a:ext cx="0" cy="41715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A0D665-2B04-4A53-BB64-6FF96BB45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56" y="2219669"/>
              <a:ext cx="0" cy="51185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83BF11-6605-41F6-9490-EE36E2B3C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913" y="2094532"/>
              <a:ext cx="0" cy="629483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8B8785-96AB-4421-AB6A-CFFB6ED41298}"/>
                  </a:ext>
                </a:extLst>
              </p:cNvPr>
              <p:cNvSpPr txBox="1"/>
              <p:nvPr/>
            </p:nvSpPr>
            <p:spPr>
              <a:xfrm>
                <a:off x="4506045" y="2536007"/>
                <a:ext cx="3359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8B8785-96AB-4421-AB6A-CFFB6ED41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45" y="2536007"/>
                <a:ext cx="335989" cy="307777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B17C79-E6DC-46F1-89BF-8B1454784B59}"/>
                  </a:ext>
                </a:extLst>
              </p:cNvPr>
              <p:cNvSpPr txBox="1"/>
              <p:nvPr/>
            </p:nvSpPr>
            <p:spPr>
              <a:xfrm>
                <a:off x="916484" y="3291367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B17C79-E6DC-46F1-89BF-8B145478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84" y="3291367"/>
                <a:ext cx="4074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369009-2F5F-4466-AC3A-602F8995D334}"/>
                  </a:ext>
                </a:extLst>
              </p:cNvPr>
              <p:cNvSpPr txBox="1"/>
              <p:nvPr/>
            </p:nvSpPr>
            <p:spPr>
              <a:xfrm>
                <a:off x="1153186" y="3192814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369009-2F5F-4466-AC3A-602F8995D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86" y="3192814"/>
                <a:ext cx="41158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052137-7489-4566-A766-5005C982C2D3}"/>
                  </a:ext>
                </a:extLst>
              </p:cNvPr>
              <p:cNvSpPr txBox="1"/>
              <p:nvPr/>
            </p:nvSpPr>
            <p:spPr>
              <a:xfrm>
                <a:off x="3746224" y="1712494"/>
                <a:ext cx="423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052137-7489-4566-A766-5005C982C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24" y="1712494"/>
                <a:ext cx="4234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07680-652D-4F50-BB34-8E3A2CE93814}"/>
                  </a:ext>
                </a:extLst>
              </p:cNvPr>
              <p:cNvSpPr/>
              <p:nvPr/>
            </p:nvSpPr>
            <p:spPr>
              <a:xfrm>
                <a:off x="5018703" y="1750360"/>
                <a:ext cx="30306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  <a:latin typeface="Work Sans Light" panose="020B0604020202020204" charset="0"/>
                  </a:rPr>
                  <a:t>Mean Deviation =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pt-B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b="1" dirty="0">
                  <a:solidFill>
                    <a:schemeClr val="tx1"/>
                  </a:solidFill>
                  <a:latin typeface="Work Sans Light" panose="020B0604020202020204" charset="0"/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E907680-652D-4F50-BB34-8E3A2CE93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03" y="1750360"/>
                <a:ext cx="3030686" cy="338554"/>
              </a:xfrm>
              <a:prstGeom prst="rect">
                <a:avLst/>
              </a:prstGeom>
              <a:blipFill>
                <a:blip r:embed="rId9"/>
                <a:stretch>
                  <a:fillRect l="-1006" t="-5357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32ED7-C863-483D-9AAE-7CE98CE8119B}"/>
                  </a:ext>
                </a:extLst>
              </p:cNvPr>
              <p:cNvSpPr/>
              <p:nvPr/>
            </p:nvSpPr>
            <p:spPr>
              <a:xfrm>
                <a:off x="4994292" y="2353394"/>
                <a:ext cx="3749242" cy="344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  <a:latin typeface="Work Sans Light" panose="020B0604020202020204" charset="0"/>
                  </a:rPr>
                  <a:t>Squared Mean Deviation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B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pt-B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t-B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pt-BR" sz="1600" b="1" dirty="0">
                  <a:solidFill>
                    <a:schemeClr val="tx1"/>
                  </a:solidFill>
                  <a:latin typeface="Work Sans Light" panose="020B0604020202020204" charset="0"/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F632ED7-C863-483D-9AAE-7CE98CE81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292" y="2353394"/>
                <a:ext cx="3749242" cy="344133"/>
              </a:xfrm>
              <a:prstGeom prst="rect">
                <a:avLst/>
              </a:prstGeom>
              <a:blipFill>
                <a:blip r:embed="rId10"/>
                <a:stretch>
                  <a:fillRect l="-813" t="-3509" r="-976"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6A7C6-92CC-442F-8B9D-65957369D9CF}"/>
                  </a:ext>
                </a:extLst>
              </p:cNvPr>
              <p:cNvSpPr/>
              <p:nvPr/>
            </p:nvSpPr>
            <p:spPr>
              <a:xfrm>
                <a:off x="5016962" y="2955496"/>
                <a:ext cx="2280256" cy="533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800" b="1" dirty="0">
                    <a:solidFill>
                      <a:schemeClr val="tx1"/>
                    </a:solidFill>
                    <a:latin typeface="Work Sans Light" panose="020B0604020202020204" charset="0"/>
                  </a:rPr>
                  <a:t>Variance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t-BR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pt-BR" sz="1800" b="1" dirty="0">
                  <a:solidFill>
                    <a:schemeClr val="tx1"/>
                  </a:solidFill>
                  <a:latin typeface="Work Sans Light" panose="020B0604020202020204" charset="0"/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6A7C6-92CC-442F-8B9D-65957369D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962" y="2955496"/>
                <a:ext cx="2280256" cy="533736"/>
              </a:xfrm>
              <a:prstGeom prst="rect">
                <a:avLst/>
              </a:prstGeom>
              <a:blipFill>
                <a:blip r:embed="rId11"/>
                <a:stretch>
                  <a:fillRect l="-2406" b="-68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BB3509-D7FD-48F5-AC81-DF26AEBFBC85}"/>
                  </a:ext>
                </a:extLst>
              </p:cNvPr>
              <p:cNvSpPr/>
              <p:nvPr/>
            </p:nvSpPr>
            <p:spPr>
              <a:xfrm>
                <a:off x="5016962" y="3546950"/>
                <a:ext cx="2507944" cy="582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000" b="1" dirty="0">
                    <a:solidFill>
                      <a:srgbClr val="F15A28"/>
                    </a:solidFill>
                    <a:latin typeface="Work Sans Light" panose="020B0604020202020204" charset="0"/>
                  </a:rPr>
                  <a:t>Variance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b="1" i="1" smtClean="0">
                            <a:solidFill>
                              <a:srgbClr val="F15A2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1" i="1" smtClean="0">
                            <a:solidFill>
                              <a:srgbClr val="F15A28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pt-BR" sz="2000" b="1" i="1" smtClean="0">
                                <a:solidFill>
                                  <a:srgbClr val="F15A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000" b="1" i="1" smtClean="0">
                                    <a:solidFill>
                                      <a:srgbClr val="F15A2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b="1" i="1" smtClean="0">
                                        <a:solidFill>
                                          <a:srgbClr val="F15A2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smtClean="0">
                                        <a:solidFill>
                                          <a:srgbClr val="F15A2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2000" b="1" i="1" smtClean="0">
                                        <a:solidFill>
                                          <a:srgbClr val="F15A2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t-BR" sz="2000" b="1" i="1" smtClean="0">
                                    <a:solidFill>
                                      <a:srgbClr val="F15A28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smtClean="0">
                                        <a:solidFill>
                                          <a:srgbClr val="F15A2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smtClean="0">
                                        <a:solidFill>
                                          <a:srgbClr val="F15A2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pt-BR" sz="2000" b="1" i="1" smtClean="0">
                                <a:solidFill>
                                  <a:srgbClr val="F15A2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sz="2000" b="1" i="1" smtClean="0">
                            <a:solidFill>
                              <a:srgbClr val="F15A28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t-BR" sz="2000" b="1" i="1" smtClean="0">
                            <a:solidFill>
                              <a:srgbClr val="F15A2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15A2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pt-BR" sz="2000" b="1" dirty="0">
                  <a:latin typeface="Work Sans Light" panose="020B0604020202020204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BB3509-D7FD-48F5-AC81-DF26AEB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962" y="3546950"/>
                <a:ext cx="2507944" cy="582980"/>
              </a:xfrm>
              <a:prstGeom prst="rect">
                <a:avLst/>
              </a:prstGeom>
              <a:blipFill>
                <a:blip r:embed="rId12"/>
                <a:stretch>
                  <a:fillRect l="-2676" b="-73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78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pt-BR" sz="2400" b="1" u="sng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Gaussian Normal Distribution: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Distribution is a formula that tells you how likely a particular value is to occur in your data.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097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872119"/>
              </p:ext>
            </p:extLst>
          </p:nvPr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18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/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4134A6-5F5F-443E-A916-0F34D5B58EB4}"/>
              </a:ext>
            </a:extLst>
          </p:cNvPr>
          <p:cNvCxnSpPr>
            <a:cxnSpLocks/>
          </p:cNvCxnSpPr>
          <p:nvPr/>
        </p:nvCxnSpPr>
        <p:spPr>
          <a:xfrm flipV="1">
            <a:off x="1738745" y="1835727"/>
            <a:ext cx="0" cy="1085009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337E4-2000-4907-A06F-FA840C131EAF}"/>
              </a:ext>
            </a:extLst>
          </p:cNvPr>
          <p:cNvCxnSpPr>
            <a:cxnSpLocks/>
          </p:cNvCxnSpPr>
          <p:nvPr/>
        </p:nvCxnSpPr>
        <p:spPr>
          <a:xfrm flipV="1">
            <a:off x="6726382" y="1835727"/>
            <a:ext cx="0" cy="1085009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F5066-66AE-44AA-AA00-3B463AE8B5C0}"/>
              </a:ext>
            </a:extLst>
          </p:cNvPr>
          <p:cNvCxnSpPr>
            <a:cxnSpLocks/>
          </p:cNvCxnSpPr>
          <p:nvPr/>
        </p:nvCxnSpPr>
        <p:spPr>
          <a:xfrm>
            <a:off x="1738745" y="1849581"/>
            <a:ext cx="4994564" cy="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2FE326-06C6-41C3-AA93-826A92A3F84D}"/>
              </a:ext>
            </a:extLst>
          </p:cNvPr>
          <p:cNvSpPr txBox="1"/>
          <p:nvPr/>
        </p:nvSpPr>
        <p:spPr>
          <a:xfrm>
            <a:off x="5856157" y="1437037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Values are equally likely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17AF4B1E-AA62-4151-9855-FC738F4EC337}"/>
              </a:ext>
            </a:extLst>
          </p:cNvPr>
          <p:cNvCxnSpPr/>
          <p:nvPr/>
        </p:nvCxnSpPr>
        <p:spPr>
          <a:xfrm flipV="1">
            <a:off x="5386283" y="1575171"/>
            <a:ext cx="380444" cy="2605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5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782608" y="2800117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Descriptive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" name="Google Shape;123;p27">
            <a:extLst>
              <a:ext uri="{FF2B5EF4-FFF2-40B4-BE49-F238E27FC236}">
                <a16:creationId xmlns:a16="http://schemas.microsoft.com/office/drawing/2014/main" id="{13D60D8A-3A74-485E-BBF5-AD25226E8709}"/>
              </a:ext>
            </a:extLst>
          </p:cNvPr>
          <p:cNvSpPr txBox="1"/>
          <p:nvPr/>
        </p:nvSpPr>
        <p:spPr>
          <a:xfrm>
            <a:off x="4786167" y="2800117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Inferential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751167-586A-4919-9C78-8515DC8E8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2677" y="823044"/>
            <a:ext cx="2371654" cy="237165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AA3731F-3BA3-4BA0-9051-5BB45349C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9599" y="1036627"/>
            <a:ext cx="1857722" cy="18577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417788"/>
              </p:ext>
            </p:extLst>
          </p:nvPr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2165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883407"/>
              </p:ext>
            </p:extLst>
          </p:nvPr>
        </p:nvGraphicFramePr>
        <p:xfrm>
          <a:off x="914400" y="1787236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885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/>
        </p:nvGraphicFramePr>
        <p:xfrm>
          <a:off x="990600" y="2376054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6671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49863"/>
              </p:ext>
            </p:extLst>
          </p:nvPr>
        </p:nvGraphicFramePr>
        <p:xfrm>
          <a:off x="990600" y="2376054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36" name="Picture 12">
            <a:extLst>
              <a:ext uri="{FF2B5EF4-FFF2-40B4-BE49-F238E27FC236}">
                <a16:creationId xmlns:a16="http://schemas.microsoft.com/office/drawing/2014/main" id="{B8DFD05E-0486-4381-AAFE-4F98C3EA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1627908"/>
            <a:ext cx="8349095" cy="1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7EB686-577F-467C-B63A-157B960C8DE1}"/>
              </a:ext>
            </a:extLst>
          </p:cNvPr>
          <p:cNvCxnSpPr/>
          <p:nvPr/>
        </p:nvCxnSpPr>
        <p:spPr>
          <a:xfrm flipV="1">
            <a:off x="4786748" y="1468582"/>
            <a:ext cx="0" cy="2944091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75C6BA0-63C2-4C7F-855F-7EFF456BAA47}"/>
              </a:ext>
            </a:extLst>
          </p:cNvPr>
          <p:cNvSpPr/>
          <p:nvPr/>
        </p:nvSpPr>
        <p:spPr>
          <a:xfrm>
            <a:off x="3945753" y="979428"/>
            <a:ext cx="4054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6"/>
              </a:rPr>
              <a:t>https://galtonboard.com/probabilityexamplesinlife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777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87E67F-9D0B-453B-812C-35780B03D8BC}"/>
              </a:ext>
            </a:extLst>
          </p:cNvPr>
          <p:cNvGraphicFramePr/>
          <p:nvPr/>
        </p:nvGraphicFramePr>
        <p:xfrm>
          <a:off x="990600" y="2376054"/>
          <a:ext cx="6761018" cy="232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36" name="Picture 12">
            <a:extLst>
              <a:ext uri="{FF2B5EF4-FFF2-40B4-BE49-F238E27FC236}">
                <a16:creationId xmlns:a16="http://schemas.microsoft.com/office/drawing/2014/main" id="{B8DFD05E-0486-4381-AAFE-4F98C3EA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1627908"/>
            <a:ext cx="8349095" cy="1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7EB686-577F-467C-B63A-157B960C8DE1}"/>
              </a:ext>
            </a:extLst>
          </p:cNvPr>
          <p:cNvCxnSpPr/>
          <p:nvPr/>
        </p:nvCxnSpPr>
        <p:spPr>
          <a:xfrm flipV="1">
            <a:off x="4786748" y="1468582"/>
            <a:ext cx="0" cy="2944091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75C6BA0-63C2-4C7F-855F-7EFF456BAA47}"/>
              </a:ext>
            </a:extLst>
          </p:cNvPr>
          <p:cNvSpPr/>
          <p:nvPr/>
        </p:nvSpPr>
        <p:spPr>
          <a:xfrm>
            <a:off x="3945753" y="979428"/>
            <a:ext cx="4054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6"/>
              </a:rPr>
              <a:t>https://galtonboard.com/probabilityexamplesinlife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14FF9-5702-4F35-9414-2D61FFC3DEEC}"/>
              </a:ext>
            </a:extLst>
          </p:cNvPr>
          <p:cNvSpPr txBox="1"/>
          <p:nvPr/>
        </p:nvSpPr>
        <p:spPr>
          <a:xfrm>
            <a:off x="5856157" y="1437037"/>
            <a:ext cx="27606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Values close to the mean are more likely.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20C7B17-2514-4901-94B9-91D1189BDD27}"/>
              </a:ext>
            </a:extLst>
          </p:cNvPr>
          <p:cNvCxnSpPr/>
          <p:nvPr/>
        </p:nvCxnSpPr>
        <p:spPr>
          <a:xfrm flipV="1">
            <a:off x="5332888" y="1567842"/>
            <a:ext cx="513932" cy="194213"/>
          </a:xfrm>
          <a:prstGeom prst="curvedConnector3">
            <a:avLst>
              <a:gd name="adj1" fmla="val 590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1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AF706-FB0D-4FE0-957C-7036383A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057" y="2248758"/>
            <a:ext cx="4788154" cy="18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6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1B1C2-17DC-4153-9C57-0B9277D1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407" y="2162221"/>
            <a:ext cx="4169599" cy="21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7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F994F-6A19-46AC-918B-EB215B67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68" y="2162942"/>
            <a:ext cx="4662950" cy="22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F994F-6A19-46AC-918B-EB215B67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1828" y="2162942"/>
            <a:ext cx="4017629" cy="22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40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Google Shape;286;p44">
            <a:extLst>
              <a:ext uri="{FF2B5EF4-FFF2-40B4-BE49-F238E27FC236}">
                <a16:creationId xmlns:a16="http://schemas.microsoft.com/office/drawing/2014/main" id="{09301639-0A09-42B3-830E-15F82484670A}"/>
              </a:ext>
            </a:extLst>
          </p:cNvPr>
          <p:cNvSpPr txBox="1"/>
          <p:nvPr/>
        </p:nvSpPr>
        <p:spPr>
          <a:xfrm>
            <a:off x="627983" y="1458711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lang="pt-BR" sz="20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F994F-6A19-46AC-918B-EB215B67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1828" y="2183757"/>
            <a:ext cx="4017629" cy="2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9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1076576" y="1397736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Descriptive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" name="Google Shape;123;p27">
            <a:extLst>
              <a:ext uri="{FF2B5EF4-FFF2-40B4-BE49-F238E27FC236}">
                <a16:creationId xmlns:a16="http://schemas.microsoft.com/office/drawing/2014/main" id="{13D60D8A-3A74-485E-BBF5-AD25226E8709}"/>
              </a:ext>
            </a:extLst>
          </p:cNvPr>
          <p:cNvSpPr txBox="1"/>
          <p:nvPr/>
        </p:nvSpPr>
        <p:spPr>
          <a:xfrm>
            <a:off x="4886284" y="1444552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Inferential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" name="Google Shape;123;p27">
            <a:extLst>
              <a:ext uri="{FF2B5EF4-FFF2-40B4-BE49-F238E27FC236}">
                <a16:creationId xmlns:a16="http://schemas.microsoft.com/office/drawing/2014/main" id="{9BAF0A7B-182E-485D-B6C4-61971077DE29}"/>
              </a:ext>
            </a:extLst>
          </p:cNvPr>
          <p:cNvSpPr txBox="1"/>
          <p:nvPr/>
        </p:nvSpPr>
        <p:spPr>
          <a:xfrm>
            <a:off x="3651510" y="583087"/>
            <a:ext cx="15478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108F20-7B0A-4DF5-90B7-0AA56CC20899}"/>
              </a:ext>
            </a:extLst>
          </p:cNvPr>
          <p:cNvCxnSpPr>
            <a:cxnSpLocks/>
          </p:cNvCxnSpPr>
          <p:nvPr/>
        </p:nvCxnSpPr>
        <p:spPr>
          <a:xfrm flipH="1">
            <a:off x="3924578" y="1001819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E36B7-6F48-49C4-9F53-05D84FE73ED1}"/>
              </a:ext>
            </a:extLst>
          </p:cNvPr>
          <p:cNvCxnSpPr>
            <a:cxnSpLocks/>
          </p:cNvCxnSpPr>
          <p:nvPr/>
        </p:nvCxnSpPr>
        <p:spPr>
          <a:xfrm>
            <a:off x="4437926" y="997094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05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Google Shape;286;p44">
            <a:extLst>
              <a:ext uri="{FF2B5EF4-FFF2-40B4-BE49-F238E27FC236}">
                <a16:creationId xmlns:a16="http://schemas.microsoft.com/office/drawing/2014/main" id="{09301639-0A09-42B3-830E-15F82484670A}"/>
              </a:ext>
            </a:extLst>
          </p:cNvPr>
          <p:cNvSpPr txBox="1"/>
          <p:nvPr/>
        </p:nvSpPr>
        <p:spPr>
          <a:xfrm>
            <a:off x="627983" y="1458711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lang="pt-BR" sz="20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F994F-6A19-46AC-918B-EB215B67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1828" y="2186069"/>
            <a:ext cx="4017629" cy="21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5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86;p44">
                <a:extLst>
                  <a:ext uri="{FF2B5EF4-FFF2-40B4-BE49-F238E27FC236}">
                    <a16:creationId xmlns:a16="http://schemas.microsoft.com/office/drawing/2014/main" id="{09301639-0A09-42B3-830E-15F82484670A}"/>
                  </a:ext>
                </a:extLst>
              </p:cNvPr>
              <p:cNvSpPr txBox="1"/>
              <p:nvPr/>
            </p:nvSpPr>
            <p:spPr>
              <a:xfrm>
                <a:off x="627983" y="1458711"/>
                <a:ext cx="6873600" cy="49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pt-BR" sz="2000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Effect of </a:t>
                </a:r>
                <a14:m>
                  <m:oMath xmlns:m="http://schemas.openxmlformats.org/officeDocument/2006/math">
                    <m:r>
                      <a:rPr lang="pt-B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Work Sans Light"/>
                        <a:cs typeface="Work Sans Light"/>
                        <a:sym typeface="Work Sans Light"/>
                      </a:rPr>
                      <m:t>𝝈</m:t>
                    </m:r>
                  </m:oMath>
                </a14:m>
                <a:r>
                  <a:rPr lang="pt-BR" sz="2000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 </a:t>
                </a:r>
                <a:endParaRPr lang="pt-BR" sz="2300" dirty="0">
                  <a:solidFill>
                    <a:schemeClr val="tx1"/>
                  </a:solidFill>
                  <a:latin typeface="Work Sans Light"/>
                  <a:ea typeface="Work Sans Light"/>
                  <a:cs typeface="Work Sans Light"/>
                  <a:sym typeface="Work Sans Light"/>
                </a:endParaRPr>
              </a:p>
            </p:txBody>
          </p:sp>
        </mc:Choice>
        <mc:Fallback>
          <p:sp>
            <p:nvSpPr>
              <p:cNvPr id="8" name="Google Shape;286;p44">
                <a:extLst>
                  <a:ext uri="{FF2B5EF4-FFF2-40B4-BE49-F238E27FC236}">
                    <a16:creationId xmlns:a16="http://schemas.microsoft.com/office/drawing/2014/main" id="{09301639-0A09-42B3-830E-15F82484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3" y="1458711"/>
                <a:ext cx="6873600" cy="494100"/>
              </a:xfrm>
              <a:prstGeom prst="rect">
                <a:avLst/>
              </a:prstGeom>
              <a:blipFill>
                <a:blip r:embed="rId4"/>
                <a:stretch>
                  <a:fillRect l="-887" b="-12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09A6C3-5DCA-41E6-9FEF-7CF18EB32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949" y="2472115"/>
            <a:ext cx="5840146" cy="2297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286;p44">
                <a:extLst>
                  <a:ext uri="{FF2B5EF4-FFF2-40B4-BE49-F238E27FC236}">
                    <a16:creationId xmlns:a16="http://schemas.microsoft.com/office/drawing/2014/main" id="{3603284F-3322-4980-BBF9-C0FF74D4AE8D}"/>
                  </a:ext>
                </a:extLst>
              </p:cNvPr>
              <p:cNvSpPr txBox="1"/>
              <p:nvPr/>
            </p:nvSpPr>
            <p:spPr>
              <a:xfrm>
                <a:off x="627983" y="1768517"/>
                <a:ext cx="3610294" cy="49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spcAft>
                    <a:spcPts val="1600"/>
                  </a:spcAft>
                </a:pPr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Low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Work Sans Light"/>
                        <a:cs typeface="Work Sans Light"/>
                        <a:sym typeface="Work Sans Light"/>
                      </a:rPr>
                      <m:t>𝝈</m:t>
                    </m:r>
                  </m:oMath>
                </a14:m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: </a:t>
                </a:r>
              </a:p>
              <a:p>
                <a:pPr lvl="0" algn="ctr">
                  <a:spcAft>
                    <a:spcPts val="1600"/>
                  </a:spcAft>
                </a:pPr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Values closer to the mean </a:t>
                </a:r>
                <a:endParaRPr lang="pt-BR" sz="1600" dirty="0">
                  <a:solidFill>
                    <a:schemeClr val="tx1"/>
                  </a:solidFill>
                  <a:latin typeface="Work Sans Light"/>
                  <a:ea typeface="Work Sans Light"/>
                  <a:cs typeface="Work Sans Light"/>
                  <a:sym typeface="Work Sans Light"/>
                </a:endParaRPr>
              </a:p>
            </p:txBody>
          </p:sp>
        </mc:Choice>
        <mc:Fallback>
          <p:sp>
            <p:nvSpPr>
              <p:cNvPr id="10" name="Google Shape;286;p44">
                <a:extLst>
                  <a:ext uri="{FF2B5EF4-FFF2-40B4-BE49-F238E27FC236}">
                    <a16:creationId xmlns:a16="http://schemas.microsoft.com/office/drawing/2014/main" id="{3603284F-3322-4980-BBF9-C0FF74D4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3" y="1768517"/>
                <a:ext cx="3610294" cy="494100"/>
              </a:xfrm>
              <a:prstGeom prst="rect">
                <a:avLst/>
              </a:prstGeom>
              <a:blipFill>
                <a:blip r:embed="rId6"/>
                <a:stretch>
                  <a:fillRect b="-67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286;p44">
                <a:extLst>
                  <a:ext uri="{FF2B5EF4-FFF2-40B4-BE49-F238E27FC236}">
                    <a16:creationId xmlns:a16="http://schemas.microsoft.com/office/drawing/2014/main" id="{3C38C2FC-4676-4F94-BB82-1F0DB23676D8}"/>
                  </a:ext>
                </a:extLst>
              </p:cNvPr>
              <p:cNvSpPr txBox="1"/>
              <p:nvPr/>
            </p:nvSpPr>
            <p:spPr>
              <a:xfrm>
                <a:off x="3757801" y="1768517"/>
                <a:ext cx="3610294" cy="49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spcAft>
                    <a:spcPts val="1600"/>
                  </a:spcAft>
                </a:pPr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High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Work Sans Light"/>
                        <a:cs typeface="Work Sans Light"/>
                        <a:sym typeface="Work Sans Light"/>
                      </a:rPr>
                      <m:t>𝝈</m:t>
                    </m:r>
                  </m:oMath>
                </a14:m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: </a:t>
                </a:r>
              </a:p>
              <a:p>
                <a:pPr lvl="0" algn="ctr">
                  <a:spcAft>
                    <a:spcPts val="1600"/>
                  </a:spcAft>
                </a:pPr>
                <a:r>
                  <a:rPr lang="pt-BR" b="1" dirty="0">
                    <a:solidFill>
                      <a:schemeClr val="tx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rPr>
                  <a:t>Values far away from the mean </a:t>
                </a:r>
                <a:endParaRPr lang="pt-BR" sz="1600" dirty="0">
                  <a:solidFill>
                    <a:schemeClr val="tx1"/>
                  </a:solidFill>
                  <a:latin typeface="Work Sans Light"/>
                  <a:ea typeface="Work Sans Light"/>
                  <a:cs typeface="Work Sans Light"/>
                  <a:sym typeface="Work Sans Light"/>
                </a:endParaRPr>
              </a:p>
            </p:txBody>
          </p:sp>
        </mc:Choice>
        <mc:Fallback>
          <p:sp>
            <p:nvSpPr>
              <p:cNvPr id="11" name="Google Shape;286;p44">
                <a:extLst>
                  <a:ext uri="{FF2B5EF4-FFF2-40B4-BE49-F238E27FC236}">
                    <a16:creationId xmlns:a16="http://schemas.microsoft.com/office/drawing/2014/main" id="{3C38C2FC-4676-4F94-BB82-1F0DB236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801" y="1768517"/>
                <a:ext cx="3610294" cy="494100"/>
              </a:xfrm>
              <a:prstGeom prst="rect">
                <a:avLst/>
              </a:prstGeom>
              <a:blipFill>
                <a:blip r:embed="rId7"/>
                <a:stretch>
                  <a:fillRect b="-67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54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-  Gaussian Distribution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AFED-E0A2-49FC-8ABC-DDE62EE8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575" y="1453340"/>
            <a:ext cx="3141904" cy="32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3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1076576" y="1397736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Descriptive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" name="Google Shape;123;p27">
            <a:extLst>
              <a:ext uri="{FF2B5EF4-FFF2-40B4-BE49-F238E27FC236}">
                <a16:creationId xmlns:a16="http://schemas.microsoft.com/office/drawing/2014/main" id="{13D60D8A-3A74-485E-BBF5-AD25226E8709}"/>
              </a:ext>
            </a:extLst>
          </p:cNvPr>
          <p:cNvSpPr txBox="1"/>
          <p:nvPr/>
        </p:nvSpPr>
        <p:spPr>
          <a:xfrm>
            <a:off x="4886284" y="1444552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Inferential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" name="Google Shape;123;p27">
            <a:extLst>
              <a:ext uri="{FF2B5EF4-FFF2-40B4-BE49-F238E27FC236}">
                <a16:creationId xmlns:a16="http://schemas.microsoft.com/office/drawing/2014/main" id="{9BAF0A7B-182E-485D-B6C4-61971077DE29}"/>
              </a:ext>
            </a:extLst>
          </p:cNvPr>
          <p:cNvSpPr txBox="1"/>
          <p:nvPr/>
        </p:nvSpPr>
        <p:spPr>
          <a:xfrm>
            <a:off x="3651510" y="583087"/>
            <a:ext cx="15478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108F20-7B0A-4DF5-90B7-0AA56CC20899}"/>
              </a:ext>
            </a:extLst>
          </p:cNvPr>
          <p:cNvCxnSpPr>
            <a:cxnSpLocks/>
          </p:cNvCxnSpPr>
          <p:nvPr/>
        </p:nvCxnSpPr>
        <p:spPr>
          <a:xfrm flipH="1">
            <a:off x="3924578" y="1001819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E36B7-6F48-49C4-9F53-05D84FE73ED1}"/>
              </a:ext>
            </a:extLst>
          </p:cNvPr>
          <p:cNvCxnSpPr>
            <a:cxnSpLocks/>
          </p:cNvCxnSpPr>
          <p:nvPr/>
        </p:nvCxnSpPr>
        <p:spPr>
          <a:xfrm>
            <a:off x="4437926" y="997094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5C15A0-6910-4B13-82CB-F4EEDAF6408B}"/>
              </a:ext>
            </a:extLst>
          </p:cNvPr>
          <p:cNvCxnSpPr>
            <a:cxnSpLocks/>
          </p:cNvCxnSpPr>
          <p:nvPr/>
        </p:nvCxnSpPr>
        <p:spPr>
          <a:xfrm flipH="1">
            <a:off x="2014572" y="1938652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0C9F0C-8CE3-4F4E-9F7C-94BD9DEF2257}"/>
              </a:ext>
            </a:extLst>
          </p:cNvPr>
          <p:cNvCxnSpPr>
            <a:cxnSpLocks/>
          </p:cNvCxnSpPr>
          <p:nvPr/>
        </p:nvCxnSpPr>
        <p:spPr>
          <a:xfrm>
            <a:off x="2527920" y="1933927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B941E0-72BD-4FD1-A476-8948C50A30FA}"/>
              </a:ext>
            </a:extLst>
          </p:cNvPr>
          <p:cNvCxnSpPr/>
          <p:nvPr/>
        </p:nvCxnSpPr>
        <p:spPr>
          <a:xfrm>
            <a:off x="2529618" y="1938652"/>
            <a:ext cx="0" cy="984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Google Shape;123;p27">
            <a:extLst>
              <a:ext uri="{FF2B5EF4-FFF2-40B4-BE49-F238E27FC236}">
                <a16:creationId xmlns:a16="http://schemas.microsoft.com/office/drawing/2014/main" id="{82E2E183-B8A8-4807-8E70-C30F6D693E9F}"/>
              </a:ext>
            </a:extLst>
          </p:cNvPr>
          <p:cNvSpPr txBox="1"/>
          <p:nvPr/>
        </p:nvSpPr>
        <p:spPr>
          <a:xfrm>
            <a:off x="737733" y="2268016"/>
            <a:ext cx="172514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4" name="Google Shape;123;p27">
            <a:extLst>
              <a:ext uri="{FF2B5EF4-FFF2-40B4-BE49-F238E27FC236}">
                <a16:creationId xmlns:a16="http://schemas.microsoft.com/office/drawing/2014/main" id="{CC9926E2-7733-49F0-AA8E-9185B49E709A}"/>
              </a:ext>
            </a:extLst>
          </p:cNvPr>
          <p:cNvSpPr txBox="1"/>
          <p:nvPr/>
        </p:nvSpPr>
        <p:spPr>
          <a:xfrm>
            <a:off x="1764486" y="3004615"/>
            <a:ext cx="1619457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" name="Google Shape;123;p27">
            <a:extLst>
              <a:ext uri="{FF2B5EF4-FFF2-40B4-BE49-F238E27FC236}">
                <a16:creationId xmlns:a16="http://schemas.microsoft.com/office/drawing/2014/main" id="{C8EDF2D1-7186-4AC7-898F-E284409BC394}"/>
              </a:ext>
            </a:extLst>
          </p:cNvPr>
          <p:cNvSpPr txBox="1"/>
          <p:nvPr/>
        </p:nvSpPr>
        <p:spPr>
          <a:xfrm>
            <a:off x="3055786" y="2268016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Multivariate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24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1076576" y="1397736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Descriptive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" name="Google Shape;123;p27">
            <a:extLst>
              <a:ext uri="{FF2B5EF4-FFF2-40B4-BE49-F238E27FC236}">
                <a16:creationId xmlns:a16="http://schemas.microsoft.com/office/drawing/2014/main" id="{13D60D8A-3A74-485E-BBF5-AD25226E8709}"/>
              </a:ext>
            </a:extLst>
          </p:cNvPr>
          <p:cNvSpPr txBox="1"/>
          <p:nvPr/>
        </p:nvSpPr>
        <p:spPr>
          <a:xfrm>
            <a:off x="4886284" y="1444552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Inferential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" name="Google Shape;123;p27">
            <a:extLst>
              <a:ext uri="{FF2B5EF4-FFF2-40B4-BE49-F238E27FC236}">
                <a16:creationId xmlns:a16="http://schemas.microsoft.com/office/drawing/2014/main" id="{9BAF0A7B-182E-485D-B6C4-61971077DE29}"/>
              </a:ext>
            </a:extLst>
          </p:cNvPr>
          <p:cNvSpPr txBox="1"/>
          <p:nvPr/>
        </p:nvSpPr>
        <p:spPr>
          <a:xfrm>
            <a:off x="3651510" y="583087"/>
            <a:ext cx="15478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108F20-7B0A-4DF5-90B7-0AA56CC20899}"/>
              </a:ext>
            </a:extLst>
          </p:cNvPr>
          <p:cNvCxnSpPr>
            <a:cxnSpLocks/>
          </p:cNvCxnSpPr>
          <p:nvPr/>
        </p:nvCxnSpPr>
        <p:spPr>
          <a:xfrm flipH="1">
            <a:off x="3924578" y="1001819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E36B7-6F48-49C4-9F53-05D84FE73ED1}"/>
              </a:ext>
            </a:extLst>
          </p:cNvPr>
          <p:cNvCxnSpPr>
            <a:cxnSpLocks/>
          </p:cNvCxnSpPr>
          <p:nvPr/>
        </p:nvCxnSpPr>
        <p:spPr>
          <a:xfrm>
            <a:off x="4437926" y="997094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00253E-9496-49C2-A60B-E2D2731FE67D}"/>
              </a:ext>
            </a:extLst>
          </p:cNvPr>
          <p:cNvCxnSpPr>
            <a:cxnSpLocks/>
          </p:cNvCxnSpPr>
          <p:nvPr/>
        </p:nvCxnSpPr>
        <p:spPr>
          <a:xfrm flipH="1">
            <a:off x="5720006" y="1979525"/>
            <a:ext cx="672421" cy="943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2912C-E374-40DA-B9EC-793B54FF9AA6}"/>
              </a:ext>
            </a:extLst>
          </p:cNvPr>
          <p:cNvCxnSpPr>
            <a:cxnSpLocks/>
          </p:cNvCxnSpPr>
          <p:nvPr/>
        </p:nvCxnSpPr>
        <p:spPr>
          <a:xfrm>
            <a:off x="6399103" y="1974800"/>
            <a:ext cx="730325" cy="943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5C15A0-6910-4B13-82CB-F4EEDAF6408B}"/>
              </a:ext>
            </a:extLst>
          </p:cNvPr>
          <p:cNvCxnSpPr>
            <a:cxnSpLocks/>
          </p:cNvCxnSpPr>
          <p:nvPr/>
        </p:nvCxnSpPr>
        <p:spPr>
          <a:xfrm flipH="1">
            <a:off x="2014572" y="1938652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0C9F0C-8CE3-4F4E-9F7C-94BD9DEF2257}"/>
              </a:ext>
            </a:extLst>
          </p:cNvPr>
          <p:cNvCxnSpPr>
            <a:cxnSpLocks/>
          </p:cNvCxnSpPr>
          <p:nvPr/>
        </p:nvCxnSpPr>
        <p:spPr>
          <a:xfrm>
            <a:off x="2527920" y="1933927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B941E0-72BD-4FD1-A476-8948C50A30FA}"/>
              </a:ext>
            </a:extLst>
          </p:cNvPr>
          <p:cNvCxnSpPr/>
          <p:nvPr/>
        </p:nvCxnSpPr>
        <p:spPr>
          <a:xfrm>
            <a:off x="2529618" y="1938652"/>
            <a:ext cx="0" cy="984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Google Shape;123;p27">
            <a:extLst>
              <a:ext uri="{FF2B5EF4-FFF2-40B4-BE49-F238E27FC236}">
                <a16:creationId xmlns:a16="http://schemas.microsoft.com/office/drawing/2014/main" id="{82E2E183-B8A8-4807-8E70-C30F6D693E9F}"/>
              </a:ext>
            </a:extLst>
          </p:cNvPr>
          <p:cNvSpPr txBox="1"/>
          <p:nvPr/>
        </p:nvSpPr>
        <p:spPr>
          <a:xfrm>
            <a:off x="737733" y="2268016"/>
            <a:ext cx="172514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4" name="Google Shape;123;p27">
            <a:extLst>
              <a:ext uri="{FF2B5EF4-FFF2-40B4-BE49-F238E27FC236}">
                <a16:creationId xmlns:a16="http://schemas.microsoft.com/office/drawing/2014/main" id="{CC9926E2-7733-49F0-AA8E-9185B49E709A}"/>
              </a:ext>
            </a:extLst>
          </p:cNvPr>
          <p:cNvSpPr txBox="1"/>
          <p:nvPr/>
        </p:nvSpPr>
        <p:spPr>
          <a:xfrm>
            <a:off x="1764486" y="3004615"/>
            <a:ext cx="1619457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" name="Google Shape;123;p27">
            <a:extLst>
              <a:ext uri="{FF2B5EF4-FFF2-40B4-BE49-F238E27FC236}">
                <a16:creationId xmlns:a16="http://schemas.microsoft.com/office/drawing/2014/main" id="{C8EDF2D1-7186-4AC7-898F-E284409BC394}"/>
              </a:ext>
            </a:extLst>
          </p:cNvPr>
          <p:cNvSpPr txBox="1"/>
          <p:nvPr/>
        </p:nvSpPr>
        <p:spPr>
          <a:xfrm>
            <a:off x="3055786" y="2268016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Multivariate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" name="Google Shape;123;p27">
            <a:extLst>
              <a:ext uri="{FF2B5EF4-FFF2-40B4-BE49-F238E27FC236}">
                <a16:creationId xmlns:a16="http://schemas.microsoft.com/office/drawing/2014/main" id="{E96938DE-B2B9-4448-AF63-9764D0B5B77F}"/>
              </a:ext>
            </a:extLst>
          </p:cNvPr>
          <p:cNvSpPr txBox="1"/>
          <p:nvPr/>
        </p:nvSpPr>
        <p:spPr>
          <a:xfrm>
            <a:off x="4701859" y="2970268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Hypothesis Testing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9" name="Google Shape;123;p27">
            <a:extLst>
              <a:ext uri="{FF2B5EF4-FFF2-40B4-BE49-F238E27FC236}">
                <a16:creationId xmlns:a16="http://schemas.microsoft.com/office/drawing/2014/main" id="{332A4A36-CE42-4649-9FCB-26181A9F3EF1}"/>
              </a:ext>
            </a:extLst>
          </p:cNvPr>
          <p:cNvSpPr txBox="1"/>
          <p:nvPr/>
        </p:nvSpPr>
        <p:spPr>
          <a:xfrm>
            <a:off x="6482825" y="2954833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 Fitting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37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135225-CB82-4990-A0D8-B76C5F900649}"/>
              </a:ext>
            </a:extLst>
          </p:cNvPr>
          <p:cNvSpPr/>
          <p:nvPr/>
        </p:nvSpPr>
        <p:spPr>
          <a:xfrm>
            <a:off x="794262" y="2134335"/>
            <a:ext cx="1495075" cy="8359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Google Shape;123;p27"/>
          <p:cNvSpPr txBox="1"/>
          <p:nvPr/>
        </p:nvSpPr>
        <p:spPr>
          <a:xfrm>
            <a:off x="1076576" y="1397736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Descriptive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" name="Google Shape;123;p27">
            <a:extLst>
              <a:ext uri="{FF2B5EF4-FFF2-40B4-BE49-F238E27FC236}">
                <a16:creationId xmlns:a16="http://schemas.microsoft.com/office/drawing/2014/main" id="{13D60D8A-3A74-485E-BBF5-AD25226E8709}"/>
              </a:ext>
            </a:extLst>
          </p:cNvPr>
          <p:cNvSpPr txBox="1"/>
          <p:nvPr/>
        </p:nvSpPr>
        <p:spPr>
          <a:xfrm>
            <a:off x="4886284" y="1444552"/>
            <a:ext cx="334887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Inferential 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" name="Google Shape;123;p27">
            <a:extLst>
              <a:ext uri="{FF2B5EF4-FFF2-40B4-BE49-F238E27FC236}">
                <a16:creationId xmlns:a16="http://schemas.microsoft.com/office/drawing/2014/main" id="{9BAF0A7B-182E-485D-B6C4-61971077DE29}"/>
              </a:ext>
            </a:extLst>
          </p:cNvPr>
          <p:cNvSpPr txBox="1"/>
          <p:nvPr/>
        </p:nvSpPr>
        <p:spPr>
          <a:xfrm>
            <a:off x="3651510" y="583087"/>
            <a:ext cx="15478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Statistics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108F20-7B0A-4DF5-90B7-0AA56CC20899}"/>
              </a:ext>
            </a:extLst>
          </p:cNvPr>
          <p:cNvCxnSpPr>
            <a:cxnSpLocks/>
          </p:cNvCxnSpPr>
          <p:nvPr/>
        </p:nvCxnSpPr>
        <p:spPr>
          <a:xfrm flipH="1">
            <a:off x="3924578" y="1001819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E36B7-6F48-49C4-9F53-05D84FE73ED1}"/>
              </a:ext>
            </a:extLst>
          </p:cNvPr>
          <p:cNvCxnSpPr>
            <a:cxnSpLocks/>
          </p:cNvCxnSpPr>
          <p:nvPr/>
        </p:nvCxnSpPr>
        <p:spPr>
          <a:xfrm>
            <a:off x="4437926" y="997094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00253E-9496-49C2-A60B-E2D2731FE67D}"/>
              </a:ext>
            </a:extLst>
          </p:cNvPr>
          <p:cNvCxnSpPr>
            <a:cxnSpLocks/>
          </p:cNvCxnSpPr>
          <p:nvPr/>
        </p:nvCxnSpPr>
        <p:spPr>
          <a:xfrm flipH="1">
            <a:off x="5720006" y="1979525"/>
            <a:ext cx="672421" cy="943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2912C-E374-40DA-B9EC-793B54FF9AA6}"/>
              </a:ext>
            </a:extLst>
          </p:cNvPr>
          <p:cNvCxnSpPr>
            <a:cxnSpLocks/>
          </p:cNvCxnSpPr>
          <p:nvPr/>
        </p:nvCxnSpPr>
        <p:spPr>
          <a:xfrm>
            <a:off x="6399103" y="1974800"/>
            <a:ext cx="730325" cy="943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5C15A0-6910-4B13-82CB-F4EEDAF6408B}"/>
              </a:ext>
            </a:extLst>
          </p:cNvPr>
          <p:cNvCxnSpPr>
            <a:cxnSpLocks/>
          </p:cNvCxnSpPr>
          <p:nvPr/>
        </p:nvCxnSpPr>
        <p:spPr>
          <a:xfrm flipH="1">
            <a:off x="2014572" y="1938652"/>
            <a:ext cx="506672" cy="44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0C9F0C-8CE3-4F4E-9F7C-94BD9DEF2257}"/>
              </a:ext>
            </a:extLst>
          </p:cNvPr>
          <p:cNvCxnSpPr>
            <a:cxnSpLocks/>
          </p:cNvCxnSpPr>
          <p:nvPr/>
        </p:nvCxnSpPr>
        <p:spPr>
          <a:xfrm>
            <a:off x="2527920" y="1933927"/>
            <a:ext cx="527867" cy="44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B941E0-72BD-4FD1-A476-8948C50A30FA}"/>
              </a:ext>
            </a:extLst>
          </p:cNvPr>
          <p:cNvCxnSpPr/>
          <p:nvPr/>
        </p:nvCxnSpPr>
        <p:spPr>
          <a:xfrm>
            <a:off x="2529618" y="1938652"/>
            <a:ext cx="0" cy="984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Google Shape;123;p27">
            <a:extLst>
              <a:ext uri="{FF2B5EF4-FFF2-40B4-BE49-F238E27FC236}">
                <a16:creationId xmlns:a16="http://schemas.microsoft.com/office/drawing/2014/main" id="{82E2E183-B8A8-4807-8E70-C30F6D693E9F}"/>
              </a:ext>
            </a:extLst>
          </p:cNvPr>
          <p:cNvSpPr txBox="1"/>
          <p:nvPr/>
        </p:nvSpPr>
        <p:spPr>
          <a:xfrm>
            <a:off x="737733" y="2268016"/>
            <a:ext cx="172514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4" name="Google Shape;123;p27">
            <a:extLst>
              <a:ext uri="{FF2B5EF4-FFF2-40B4-BE49-F238E27FC236}">
                <a16:creationId xmlns:a16="http://schemas.microsoft.com/office/drawing/2014/main" id="{CC9926E2-7733-49F0-AA8E-9185B49E709A}"/>
              </a:ext>
            </a:extLst>
          </p:cNvPr>
          <p:cNvSpPr txBox="1"/>
          <p:nvPr/>
        </p:nvSpPr>
        <p:spPr>
          <a:xfrm>
            <a:off x="1764486" y="3004615"/>
            <a:ext cx="1619457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" name="Google Shape;123;p27">
            <a:extLst>
              <a:ext uri="{FF2B5EF4-FFF2-40B4-BE49-F238E27FC236}">
                <a16:creationId xmlns:a16="http://schemas.microsoft.com/office/drawing/2014/main" id="{C8EDF2D1-7186-4AC7-898F-E284409BC394}"/>
              </a:ext>
            </a:extLst>
          </p:cNvPr>
          <p:cNvSpPr txBox="1"/>
          <p:nvPr/>
        </p:nvSpPr>
        <p:spPr>
          <a:xfrm>
            <a:off x="3055786" y="2268016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Multivariate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" name="Google Shape;123;p27">
            <a:extLst>
              <a:ext uri="{FF2B5EF4-FFF2-40B4-BE49-F238E27FC236}">
                <a16:creationId xmlns:a16="http://schemas.microsoft.com/office/drawing/2014/main" id="{E96938DE-B2B9-4448-AF63-9764D0B5B77F}"/>
              </a:ext>
            </a:extLst>
          </p:cNvPr>
          <p:cNvSpPr txBox="1"/>
          <p:nvPr/>
        </p:nvSpPr>
        <p:spPr>
          <a:xfrm>
            <a:off x="4701859" y="2970268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Hypothesis Testing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9" name="Google Shape;123;p27">
            <a:extLst>
              <a:ext uri="{FF2B5EF4-FFF2-40B4-BE49-F238E27FC236}">
                <a16:creationId xmlns:a16="http://schemas.microsoft.com/office/drawing/2014/main" id="{332A4A36-CE42-4649-9FCB-26181A9F3EF1}"/>
              </a:ext>
            </a:extLst>
          </p:cNvPr>
          <p:cNvSpPr txBox="1"/>
          <p:nvPr/>
        </p:nvSpPr>
        <p:spPr>
          <a:xfrm>
            <a:off x="6482825" y="2954833"/>
            <a:ext cx="191000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 Fitting</a:t>
            </a:r>
            <a:endParaRPr sz="2300" b="1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110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MAIN CONCEPTS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pt-BR" sz="2400" b="1" u="sng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Measures of Central Tendency</a:t>
            </a:r>
            <a:r>
              <a:rPr lang="pt-BR" sz="24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</a:t>
            </a:r>
            <a:r>
              <a:rPr lang="pt-BR" sz="2400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Which is the single best value to represent your data.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endParaRPr lang="pt-BR" sz="2300" b="1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Mean, Median, Mode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pt-BR" sz="2300" b="1" dirty="0">
                <a:solidFill>
                  <a:schemeClr val="tx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Harmonic mean, geometric mean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pt-BR" sz="2300" dirty="0">
              <a:solidFill>
                <a:srgbClr val="B064E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B064EA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Descriptive Statistics – Mean and Median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C6E8C8-620F-412C-AA8A-67564345FE4B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1712230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0EEFF8F-B417-4E91-BC3F-F2E7E3DCB16E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3433984"/>
          <a:ext cx="41159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87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7987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055827A8-A652-4218-A896-167D460889DF}"/>
              </a:ext>
            </a:extLst>
          </p:cNvPr>
          <p:cNvGraphicFramePr>
            <a:graphicFrameLocks noGrp="1"/>
          </p:cNvGraphicFramePr>
          <p:nvPr/>
        </p:nvGraphicFramePr>
        <p:xfrm>
          <a:off x="355970" y="2573107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437711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91A9965F-D20C-4EB7-B0F6-1EE5793D87D7}"/>
              </a:ext>
            </a:extLst>
          </p:cNvPr>
          <p:cNvGraphicFramePr>
            <a:graphicFrameLocks noGrp="1"/>
          </p:cNvGraphicFramePr>
          <p:nvPr/>
        </p:nvGraphicFramePr>
        <p:xfrm>
          <a:off x="355974" y="4287565"/>
          <a:ext cx="468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05">
                  <a:extLst>
                    <a:ext uri="{9D8B030D-6E8A-4147-A177-3AD203B41FA5}">
                      <a16:colId xmlns:a16="http://schemas.microsoft.com/office/drawing/2014/main" val="1862468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48331494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79287372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023623846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3566198301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2904532893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131526108"/>
                    </a:ext>
                  </a:extLst>
                </a:gridCol>
                <a:gridCol w="585405">
                  <a:extLst>
                    <a:ext uri="{9D8B030D-6E8A-4147-A177-3AD203B41FA5}">
                      <a16:colId xmlns:a16="http://schemas.microsoft.com/office/drawing/2014/main" val="1545512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10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1ABF7F-EED6-4BA1-B0B0-9D13E9653B54}"/>
              </a:ext>
            </a:extLst>
          </p:cNvPr>
          <p:cNvSpPr txBox="1"/>
          <p:nvPr/>
        </p:nvSpPr>
        <p:spPr>
          <a:xfrm>
            <a:off x="5526444" y="216599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Mean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00AAA4F-C2B4-4F2C-B229-0A639B170065}"/>
              </a:ext>
            </a:extLst>
          </p:cNvPr>
          <p:cNvSpPr/>
          <p:nvPr/>
        </p:nvSpPr>
        <p:spPr>
          <a:xfrm flipH="1">
            <a:off x="5252793" y="1775404"/>
            <a:ext cx="186886" cy="1101798"/>
          </a:xfrm>
          <a:prstGeom prst="leftBrace">
            <a:avLst>
              <a:gd name="adj1" fmla="val 4404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DDA6CAF-7FF0-4771-9DF8-32A7CE94D551}"/>
              </a:ext>
            </a:extLst>
          </p:cNvPr>
          <p:cNvSpPr/>
          <p:nvPr/>
        </p:nvSpPr>
        <p:spPr>
          <a:xfrm flipH="1">
            <a:off x="5252793" y="3459330"/>
            <a:ext cx="186886" cy="1101798"/>
          </a:xfrm>
          <a:prstGeom prst="leftBrace">
            <a:avLst>
              <a:gd name="adj1" fmla="val 4404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D7C94-9218-46BC-8C04-1B2A1C09466B}"/>
              </a:ext>
            </a:extLst>
          </p:cNvPr>
          <p:cNvSpPr txBox="1"/>
          <p:nvPr/>
        </p:nvSpPr>
        <p:spPr>
          <a:xfrm>
            <a:off x="5526444" y="380482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642599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435</Words>
  <Application>Microsoft Office PowerPoint</Application>
  <PresentationFormat>On-screen Show (16:9)</PresentationFormat>
  <Paragraphs>199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Montserrat</vt:lpstr>
      <vt:lpstr>Work Sans</vt:lpstr>
      <vt:lpstr>Work Sans Light</vt:lpstr>
      <vt:lpstr>Cambria Math</vt:lpstr>
      <vt:lpstr>Montserrat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andreaguiar</dc:creator>
  <cp:lastModifiedBy>Andre Aguiar</cp:lastModifiedBy>
  <cp:revision>23</cp:revision>
  <dcterms:modified xsi:type="dcterms:W3CDTF">2020-01-07T04:27:22Z</dcterms:modified>
</cp:coreProperties>
</file>